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5" r:id="rId3"/>
    <p:sldId id="257" r:id="rId4"/>
    <p:sldId id="258" r:id="rId5"/>
    <p:sldId id="259" r:id="rId6"/>
    <p:sldId id="260" r:id="rId7"/>
    <p:sldId id="261" r:id="rId8"/>
    <p:sldId id="262" r:id="rId9"/>
    <p:sldId id="263" r:id="rId10"/>
    <p:sldId id="264"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1020" y="228"/>
      </p:cViewPr>
      <p:guideLst>
        <p:guide orient="horz" pos="2160"/>
        <p:guide pos="2880"/>
      </p:guideLst>
    </p:cSldViewPr>
  </p:slideViewPr>
  <p:notesTextViewPr>
    <p:cViewPr>
      <p:scale>
        <a:sx n="1" d="1"/>
        <a:sy n="1" d="1"/>
      </p:scale>
      <p:origin x="0" y="49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CA6576-DE78-46DE-8963-7937A76ABFC5}" type="datetimeFigureOut">
              <a:rPr lang="en-US" smtClean="0"/>
              <a:t>4/21/2020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AE7EAD-7430-4316-9788-2A270DD06327}" type="slidenum">
              <a:rPr lang="en-US" smtClean="0"/>
              <a:t>‹#›</a:t>
            </a:fld>
            <a:endParaRPr lang="en-US"/>
          </a:p>
        </p:txBody>
      </p:sp>
    </p:spTree>
    <p:extLst>
      <p:ext uri="{BB962C8B-B14F-4D97-AF65-F5344CB8AC3E}">
        <p14:creationId xmlns:p14="http://schemas.microsoft.com/office/powerpoint/2010/main" val="33039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people who have asthma, their respiratory system is always inflamed. The muscles airways become swollen and then tighten when this kind of condition is triggered. This makes it more difficult for the airwaves to circulate in an out of the lungs, thus causing someone to cough, having shortness in breathing and chest tightness.</a:t>
            </a:r>
          </a:p>
          <a:p>
            <a:r>
              <a:rPr lang="en-US" sz="1200" kern="1200" dirty="0" smtClean="0">
                <a:solidFill>
                  <a:schemeClr val="tx1"/>
                </a:solidFill>
                <a:effectLst/>
                <a:latin typeface="+mn-lt"/>
                <a:ea typeface="+mn-ea"/>
                <a:cs typeface="+mn-cs"/>
              </a:rPr>
              <a:t>People who had asthma are that their timing activities are close to the symptoms. People with health status can develop asthma when n they are only doing exercise. The exercise that induces them to asthma is called the use cause bronchoconstriction.</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2</a:t>
            </a:fld>
            <a:endParaRPr lang="en-US"/>
          </a:p>
        </p:txBody>
      </p:sp>
    </p:spTree>
    <p:extLst>
      <p:ext uri="{BB962C8B-B14F-4D97-AF65-F5344CB8AC3E}">
        <p14:creationId xmlns:p14="http://schemas.microsoft.com/office/powerpoint/2010/main" val="78004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attack of asthma is a fatal disease that is more vulnerable to children with a high risk of losing lives. The condition of the disease is accompanied by breathlessness, coughing, and wheezing, which makes them have hard time breathing, and the patient can be breathless to speak (</a:t>
            </a:r>
            <a:r>
              <a:rPr lang="en-US" sz="1200" kern="1200" dirty="0" err="1" smtClean="0">
                <a:solidFill>
                  <a:schemeClr val="tx1"/>
                </a:solidFill>
                <a:effectLst/>
                <a:latin typeface="+mn-lt"/>
                <a:ea typeface="+mn-ea"/>
                <a:cs typeface="+mn-cs"/>
              </a:rPr>
              <a:t>Chugh</a:t>
            </a:r>
            <a:r>
              <a:rPr lang="en-US" sz="1200" kern="1200" dirty="0" smtClean="0">
                <a:solidFill>
                  <a:schemeClr val="tx1"/>
                </a:solidFill>
                <a:effectLst/>
                <a:latin typeface="+mn-lt"/>
                <a:ea typeface="+mn-ea"/>
                <a:cs typeface="+mn-cs"/>
              </a:rPr>
              <a:t>, 2007). A person that appears to have an asthma attack should straight take a slow and regular breath to maintain the condition of the body.</a:t>
            </a:r>
          </a:p>
          <a:p>
            <a:r>
              <a:rPr lang="en-US" sz="1200" kern="1200" dirty="0" smtClean="0">
                <a:solidFill>
                  <a:schemeClr val="tx1"/>
                </a:solidFill>
                <a:effectLst/>
                <a:latin typeface="+mn-lt"/>
                <a:ea typeface="+mn-ea"/>
                <a:cs typeface="+mn-cs"/>
              </a:rPr>
              <a:t>It is estimated that about 3500 people die every year due to asthma, and mostly half of them are aged between 65 years. A condition with dry and wet and windy can trigger worsening asthma.</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3</a:t>
            </a:fld>
            <a:endParaRPr lang="en-US"/>
          </a:p>
        </p:txBody>
      </p:sp>
    </p:spTree>
    <p:extLst>
      <p:ext uri="{BB962C8B-B14F-4D97-AF65-F5344CB8AC3E}">
        <p14:creationId xmlns:p14="http://schemas.microsoft.com/office/powerpoint/2010/main" val="2124647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Asthma is the chronic diseases which affect children and adult across the world. It is estimated that the people that are affected are around 25 million, which keeps on increasing yearly. The condition is that over 80% of the asthma cases are related to asthma death, which occurs in a low and lower-middle-class due to low-income countries. The treatment and effective management have to be done to curb asthma, so has to save lives.</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4</a:t>
            </a:fld>
            <a:endParaRPr lang="en-US"/>
          </a:p>
        </p:txBody>
      </p:sp>
    </p:spTree>
    <p:extLst>
      <p:ext uri="{BB962C8B-B14F-4D97-AF65-F5344CB8AC3E}">
        <p14:creationId xmlns:p14="http://schemas.microsoft.com/office/powerpoint/2010/main" val="1143262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Based on the pathophysiology of asthma, it is seen that it affects most of the respiratory organs, which makes them hazardous. The effect of this condition causes the breathing organs to have the intermittent obstruction in which the airflow cannot circulate due to the problems with the respiratory complication.</a:t>
            </a:r>
          </a:p>
          <a:p>
            <a:r>
              <a:rPr lang="en-US" sz="1200" kern="1200" dirty="0" smtClean="0">
                <a:solidFill>
                  <a:schemeClr val="tx1"/>
                </a:solidFill>
                <a:effectLst/>
                <a:latin typeface="+mn-lt"/>
                <a:ea typeface="+mn-ea"/>
                <a:cs typeface="+mn-cs"/>
              </a:rPr>
              <a:t> Asthma is a condition that has been exaggerated to respond to various exogenous and endogenous stimuli. This is where the lungs have to react to the disease as in which it has to respond in terms of the hyperreponsiveness of the bronchioles.</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5</a:t>
            </a:fld>
            <a:endParaRPr lang="en-US"/>
          </a:p>
        </p:txBody>
      </p:sp>
    </p:spTree>
    <p:extLst>
      <p:ext uri="{BB962C8B-B14F-4D97-AF65-F5344CB8AC3E}">
        <p14:creationId xmlns:p14="http://schemas.microsoft.com/office/powerpoint/2010/main" val="406305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symptoms of asthma can be detected when a person starts to feel chronic in the lungs, which he or she starts to cough. The condition of these symptoms is brought up by the state that is triggered due to smoke or pollution (</a:t>
            </a:r>
            <a:r>
              <a:rPr lang="en-US" sz="1200" kern="1200" dirty="0" err="1" smtClean="0">
                <a:solidFill>
                  <a:schemeClr val="tx1"/>
                </a:solidFill>
                <a:effectLst/>
                <a:latin typeface="+mn-lt"/>
                <a:ea typeface="+mn-ea"/>
                <a:cs typeface="+mn-cs"/>
              </a:rPr>
              <a:t>Chugh</a:t>
            </a:r>
            <a:r>
              <a:rPr lang="en-US" sz="1200" kern="1200" dirty="0" smtClean="0">
                <a:solidFill>
                  <a:schemeClr val="tx1"/>
                </a:solidFill>
                <a:effectLst/>
                <a:latin typeface="+mn-lt"/>
                <a:ea typeface="+mn-ea"/>
                <a:cs typeface="+mn-cs"/>
              </a:rPr>
              <a:t>, 2007). The type of pollutant that can affect the respiratory organ inside the body makes the person have difficulty breathing. The situation can worsen at night since the person will have sleepiness night due to a lot of coughing. Chest complications can arise when asthma affects the person, it will be hard to breathe, and he or she will feel a lot of pain in the chest. The triggered on this symptom affects most young people and an adult, but the condition can be different in both.</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6</a:t>
            </a:fld>
            <a:endParaRPr lang="en-US"/>
          </a:p>
        </p:txBody>
      </p:sp>
    </p:spTree>
    <p:extLst>
      <p:ext uri="{BB962C8B-B14F-4D97-AF65-F5344CB8AC3E}">
        <p14:creationId xmlns:p14="http://schemas.microsoft.com/office/powerpoint/2010/main" val="2355781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Asthma can be diagnosed by performing the medical laboratory test in which the person has to be examined well on matters of the condition he or she feels. Some of the equipment that is being used is the spirometer; this is whereby the person has to take a deep breath to the sensor. After taking the breath, the amount of air in the lungs has to be held, so it has to determine the level of the lung's performance.  </a:t>
            </a:r>
          </a:p>
          <a:p>
            <a:r>
              <a:rPr lang="en-US" sz="1200" kern="1200" dirty="0" smtClean="0">
                <a:solidFill>
                  <a:schemeClr val="tx1"/>
                </a:solidFill>
                <a:effectLst/>
                <a:latin typeface="+mn-lt"/>
                <a:ea typeface="+mn-ea"/>
                <a:cs typeface="+mn-cs"/>
              </a:rPr>
              <a:t>On the other hand, asthma can be diagnosed with an allergic condition where a person cannot be able to cope in a place with perfumes and the kind of any reactants. A thorough medical history can be made to determine how your lungs work and to know if there are some failures due to the breathing problems.</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7</a:t>
            </a:fld>
            <a:endParaRPr lang="en-US"/>
          </a:p>
        </p:txBody>
      </p:sp>
    </p:spTree>
    <p:extLst>
      <p:ext uri="{BB962C8B-B14F-4D97-AF65-F5344CB8AC3E}">
        <p14:creationId xmlns:p14="http://schemas.microsoft.com/office/powerpoint/2010/main" val="84314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Children are always prone to asthma, in which they can show some symptoms. The child may feel a shortness of breath and continuous coughing. In some of this case, children are prone to coughing, which makes the child uncomfortable during the night sleep. The child will have a wheezing sound, which depicts that there is a lack of breath, and they have to strain themselves in breathing. From the situation, you will discover that the child has a tight chest, which makes them produce a wheezing sound. The high coughing will deny the child from sleeping, and they will make cry due to hard conditions and disturbance to take a breath. A child with asthma will have limited to playing since having a chance to play will force the chest to have a wheezing sound at night, and difficulty in breathing.</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8</a:t>
            </a:fld>
            <a:endParaRPr lang="en-US"/>
          </a:p>
        </p:txBody>
      </p:sp>
    </p:spTree>
    <p:extLst>
      <p:ext uri="{BB962C8B-B14F-4D97-AF65-F5344CB8AC3E}">
        <p14:creationId xmlns:p14="http://schemas.microsoft.com/office/powerpoint/2010/main" val="2136022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Asthma has no cure, but the condition can be managed by employing the effective treatment of the disease. The regular medical checkup and vigilance toward the disorders are the central core in monitoring the situation (</a:t>
            </a:r>
            <a:r>
              <a:rPr lang="en-US" sz="1200" kern="1200" dirty="0" err="1" smtClean="0">
                <a:solidFill>
                  <a:schemeClr val="tx1"/>
                </a:solidFill>
                <a:effectLst/>
                <a:latin typeface="+mn-lt"/>
                <a:ea typeface="+mn-ea"/>
                <a:cs typeface="+mn-cs"/>
              </a:rPr>
              <a:t>Vahlkvist</a:t>
            </a:r>
            <a:r>
              <a:rPr lang="en-US" sz="1200" kern="1200" dirty="0" smtClean="0">
                <a:solidFill>
                  <a:schemeClr val="tx1"/>
                </a:solidFill>
                <a:effectLst/>
                <a:latin typeface="+mn-lt"/>
                <a:ea typeface="+mn-ea"/>
                <a:cs typeface="+mn-cs"/>
              </a:rPr>
              <a:t>,  Inman, &amp; Pedersen, 2010). It required that the patient can be treated by fulfilling life with the right type of medication. The kind of treatment of asthma is the use of the inhaler to minimize the condition and give an individual breath in medicines. </a:t>
            </a:r>
          </a:p>
          <a:p>
            <a:r>
              <a:rPr lang="en-US" sz="1200" kern="1200" dirty="0" smtClean="0">
                <a:solidFill>
                  <a:schemeClr val="tx1"/>
                </a:solidFill>
                <a:effectLst/>
                <a:latin typeface="+mn-lt"/>
                <a:ea typeface="+mn-ea"/>
                <a:cs typeface="+mn-cs"/>
              </a:rPr>
              <a:t>For people who has this problem has to seek medical daily as along terms. This will be an essential task for people with asthma to overcome the triggers of proactive conditions. With the use of medical support, the patient should learn to know what triggers them, so has to take a step I avoiding them.</a:t>
            </a:r>
          </a:p>
          <a:p>
            <a:endParaRPr lang="en-US" dirty="0"/>
          </a:p>
        </p:txBody>
      </p:sp>
      <p:sp>
        <p:nvSpPr>
          <p:cNvPr id="4" name="Slide Number Placeholder 3"/>
          <p:cNvSpPr>
            <a:spLocks noGrp="1"/>
          </p:cNvSpPr>
          <p:nvPr>
            <p:ph type="sldNum" sz="quarter" idx="10"/>
          </p:nvPr>
        </p:nvSpPr>
        <p:spPr/>
        <p:txBody>
          <a:bodyPr/>
          <a:lstStyle/>
          <a:p>
            <a:fld id="{02AE7EAD-7430-4316-9788-2A270DD06327}" type="slidenum">
              <a:rPr lang="en-US" smtClean="0"/>
              <a:t>9</a:t>
            </a:fld>
            <a:endParaRPr lang="en-US"/>
          </a:p>
        </p:txBody>
      </p:sp>
    </p:spTree>
    <p:extLst>
      <p:ext uri="{BB962C8B-B14F-4D97-AF65-F5344CB8AC3E}">
        <p14:creationId xmlns:p14="http://schemas.microsoft.com/office/powerpoint/2010/main" val="1092615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Asthma management can be done in various ways in order to minimize the cases of the spread of the disease. People should be educated to be aware of how to hand and managed. The condition of asthma has to be addressed to people on how to use proper medical facility equipment such as drugs. People who have hyper-reactive requirements should stay away from toxic pollutants and the kind of pollen grains that will trigger their condition. </a:t>
            </a:r>
          </a:p>
          <a:p>
            <a:r>
              <a:rPr lang="en-US" sz="1200" kern="1200" dirty="0" smtClean="0">
                <a:solidFill>
                  <a:schemeClr val="tx1"/>
                </a:solidFill>
                <a:effectLst/>
                <a:latin typeface="+mn-lt"/>
                <a:ea typeface="+mn-ea"/>
                <a:cs typeface="+mn-cs"/>
              </a:rPr>
              <a:t> Children should be advised to wear warm clothes so has to enable them to get a proper medical condition where the child without these clothes will be more prone to the disease. </a:t>
            </a:r>
            <a:r>
              <a:rPr lang="en-US" sz="1200" kern="1200" smtClean="0">
                <a:solidFill>
                  <a:schemeClr val="tx1"/>
                </a:solidFill>
                <a:effectLst/>
                <a:latin typeface="+mn-lt"/>
                <a:ea typeface="+mn-ea"/>
                <a:cs typeface="+mn-cs"/>
              </a:rPr>
              <a:t>Adequate management of this medical practice will give the individual ability to maintained and manage the disease well.</a:t>
            </a:r>
          </a:p>
          <a:p>
            <a:endParaRPr lang="en-US"/>
          </a:p>
        </p:txBody>
      </p:sp>
      <p:sp>
        <p:nvSpPr>
          <p:cNvPr id="4" name="Slide Number Placeholder 3"/>
          <p:cNvSpPr>
            <a:spLocks noGrp="1"/>
          </p:cNvSpPr>
          <p:nvPr>
            <p:ph type="sldNum" sz="quarter" idx="10"/>
          </p:nvPr>
        </p:nvSpPr>
        <p:spPr/>
        <p:txBody>
          <a:bodyPr/>
          <a:lstStyle/>
          <a:p>
            <a:fld id="{02AE7EAD-7430-4316-9788-2A270DD06327}" type="slidenum">
              <a:rPr lang="en-US" smtClean="0"/>
              <a:t>10</a:t>
            </a:fld>
            <a:endParaRPr lang="en-US"/>
          </a:p>
        </p:txBody>
      </p:sp>
    </p:spTree>
    <p:extLst>
      <p:ext uri="{BB962C8B-B14F-4D97-AF65-F5344CB8AC3E}">
        <p14:creationId xmlns:p14="http://schemas.microsoft.com/office/powerpoint/2010/main" val="1807741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1999326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3719503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3436542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2B29A28-453B-4CB4-83A9-14BF8890DB51}"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198649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2B29A28-453B-4CB4-83A9-14BF8890DB51}"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26445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B29A28-453B-4CB4-83A9-14BF8890DB51}" type="datetimeFigureOut">
              <a:rPr lang="en-US" smtClean="0"/>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3620247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92B29A28-453B-4CB4-83A9-14BF8890DB51}" type="datetimeFigureOut">
              <a:rPr lang="en-US" smtClean="0"/>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3519434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29A28-453B-4CB4-83A9-14BF8890DB51}"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2251878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29A28-453B-4CB4-83A9-14BF8890DB51}"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1543267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29A28-453B-4CB4-83A9-14BF8890DB51}"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4009108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3603299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144888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2628783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2B29A28-453B-4CB4-83A9-14BF8890DB51}"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9055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2B29A28-453B-4CB4-83A9-14BF8890DB51}"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852491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1174559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B29A28-453B-4CB4-83A9-14BF8890DB51}" type="datetimeFigureOut">
              <a:rPr lang="en-US" smtClean="0"/>
              <a:t>4/21/2020</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BDD4AA60-9113-411B-95E5-415CCBAD0854}" type="slidenum">
              <a:rPr lang="en-US" smtClean="0"/>
              <a:t>‹#›</a:t>
            </a:fld>
            <a:endParaRPr lang="en-US"/>
          </a:p>
        </p:txBody>
      </p:sp>
    </p:spTree>
    <p:extLst>
      <p:ext uri="{BB962C8B-B14F-4D97-AF65-F5344CB8AC3E}">
        <p14:creationId xmlns:p14="http://schemas.microsoft.com/office/powerpoint/2010/main" val="2640831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92B29A28-453B-4CB4-83A9-14BF8890DB51}" type="datetimeFigureOut">
              <a:rPr lang="en-US" smtClean="0"/>
              <a:t>4/21/2020</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BDD4AA60-9113-411B-95E5-415CCBAD0854}" type="slidenum">
              <a:rPr lang="en-US" smtClean="0"/>
              <a:t>‹#›</a:t>
            </a:fld>
            <a:endParaRPr lang="en-US"/>
          </a:p>
        </p:txBody>
      </p:sp>
    </p:spTree>
    <p:extLst>
      <p:ext uri="{BB962C8B-B14F-4D97-AF65-F5344CB8AC3E}">
        <p14:creationId xmlns:p14="http://schemas.microsoft.com/office/powerpoint/2010/main" val="21845250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28800"/>
            <a:ext cx="5917679" cy="814980"/>
          </a:xfrm>
        </p:spPr>
        <p:txBody>
          <a:bodyPr/>
          <a:lstStyle/>
          <a:p>
            <a:pPr algn="ctr"/>
            <a:r>
              <a:rPr lang="en-US" dirty="0" smtClean="0">
                <a:latin typeface="Times New Roman" panose="02020603050405020304" pitchFamily="18" charset="0"/>
                <a:cs typeface="Times New Roman" panose="02020603050405020304" pitchFamily="18" charset="0"/>
              </a:rPr>
              <a:t> Asthma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87557" y="3276600"/>
            <a:ext cx="5917679" cy="1905000"/>
          </a:xfrm>
        </p:spPr>
        <p:txBody>
          <a:bodyPr>
            <a:noAutofit/>
          </a:bodyPr>
          <a:lstStyle/>
          <a:p>
            <a:pPr algn="ctr"/>
            <a:r>
              <a:rPr lang="en-US" sz="3200" dirty="0" smtClean="0">
                <a:solidFill>
                  <a:schemeClr val="bg1"/>
                </a:solidFill>
                <a:latin typeface="Times New Roman" panose="02020603050405020304" pitchFamily="18" charset="0"/>
                <a:cs typeface="Times New Roman" panose="02020603050405020304" pitchFamily="18" charset="0"/>
              </a:rPr>
              <a:t>Student’s Name</a:t>
            </a:r>
          </a:p>
          <a:p>
            <a:pPr algn="ctr"/>
            <a:r>
              <a:rPr lang="en-US" sz="3200" dirty="0" smtClean="0">
                <a:solidFill>
                  <a:schemeClr val="bg1"/>
                </a:solidFill>
                <a:latin typeface="Times New Roman" panose="02020603050405020304" pitchFamily="18" charset="0"/>
                <a:cs typeface="Times New Roman" panose="02020603050405020304" pitchFamily="18" charset="0"/>
              </a:rPr>
              <a:t>Institution</a:t>
            </a:r>
          </a:p>
          <a:p>
            <a:pPr algn="ctr"/>
            <a:r>
              <a:rPr lang="en-US" sz="3200" dirty="0" smtClean="0">
                <a:solidFill>
                  <a:schemeClr val="bg1"/>
                </a:solidFill>
                <a:latin typeface="Times New Roman" panose="02020603050405020304" pitchFamily="18" charset="0"/>
                <a:cs typeface="Times New Roman" panose="02020603050405020304" pitchFamily="18" charset="0"/>
              </a:rPr>
              <a:t>Date</a:t>
            </a:r>
            <a:endParaRPr lang="en-US"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9877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latin typeface="Times New Roman" panose="02020603050405020304" pitchFamily="18" charset="0"/>
                <a:cs typeface="Times New Roman" panose="02020603050405020304" pitchFamily="18" charset="0"/>
              </a:rPr>
              <a:t>Asthma</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64382" y="2489200"/>
            <a:ext cx="7670018" cy="3530600"/>
          </a:xfrm>
        </p:spPr>
        <p:txBody>
          <a:bodyPr/>
          <a:lstStyle/>
          <a:p>
            <a:r>
              <a:rPr lang="en-US" sz="3200" dirty="0" smtClean="0">
                <a:latin typeface="Times New Roman" panose="02020603050405020304" pitchFamily="18" charset="0"/>
                <a:cs typeface="Times New Roman" panose="02020603050405020304" pitchFamily="18" charset="0"/>
              </a:rPr>
              <a:t>This is a disease that affects the respiratory system in the lungs.</a:t>
            </a:r>
          </a:p>
          <a:p>
            <a:r>
              <a:rPr lang="en-US" sz="3200" dirty="0" smtClean="0">
                <a:latin typeface="Times New Roman" panose="02020603050405020304" pitchFamily="18" charset="0"/>
                <a:cs typeface="Times New Roman" panose="02020603050405020304" pitchFamily="18" charset="0"/>
              </a:rPr>
              <a:t>The respiratory system which is affected includes bronchioles tubes that allow air to enter in and out of the lungs.</a:t>
            </a:r>
          </a:p>
          <a:p>
            <a:endParaRPr lang="en-US" dirty="0">
              <a:solidFill>
                <a:srgbClr val="00B0F0"/>
              </a:solidFill>
            </a:endParaRPr>
          </a:p>
        </p:txBody>
      </p:sp>
    </p:spTree>
    <p:extLst>
      <p:ext uri="{BB962C8B-B14F-4D97-AF65-F5344CB8AC3E}">
        <p14:creationId xmlns:p14="http://schemas.microsoft.com/office/powerpoint/2010/main" val="939633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latin typeface="Times New Roman" panose="02020603050405020304" pitchFamily="18" charset="0"/>
                <a:cs typeface="Times New Roman" panose="02020603050405020304" pitchFamily="18" charset="0"/>
              </a:rPr>
              <a:t>Incidences</a:t>
            </a:r>
            <a:r>
              <a:rPr lang="en-US" sz="4000" b="1" dirty="0" smtClean="0">
                <a:solidFill>
                  <a:srgbClr val="FF0000"/>
                </a:solidFill>
                <a:latin typeface="Times New Roman" panose="02020603050405020304" pitchFamily="18" charset="0"/>
                <a:cs typeface="Times New Roman" panose="02020603050405020304" pitchFamily="18" charset="0"/>
              </a:rPr>
              <a:t> </a:t>
            </a:r>
            <a:r>
              <a:rPr lang="en-US" sz="4000" dirty="0">
                <a:solidFill>
                  <a:srgbClr val="FF0000"/>
                </a:solidFill>
              </a:rPr>
              <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457200" y="2438400"/>
            <a:ext cx="8229600" cy="3687763"/>
          </a:xfrm>
        </p:spPr>
        <p:txBody>
          <a:bodyPr/>
          <a:lstStyle/>
          <a:p>
            <a:r>
              <a:rPr lang="en-US" sz="3200" dirty="0">
                <a:latin typeface="Times New Roman" panose="02020603050405020304" pitchFamily="18" charset="0"/>
                <a:cs typeface="Times New Roman" panose="02020603050405020304" pitchFamily="18" charset="0"/>
              </a:rPr>
              <a:t>The estimated asthma incident in adults is 3.8/1000 and among the children who are in risk is 12.5/1000</a:t>
            </a:r>
          </a:p>
          <a:p>
            <a:r>
              <a:rPr lang="en-US" sz="3200" dirty="0">
                <a:latin typeface="Times New Roman" panose="02020603050405020304" pitchFamily="18" charset="0"/>
                <a:cs typeface="Times New Roman" panose="02020603050405020304" pitchFamily="18" charset="0"/>
              </a:rPr>
              <a:t>The incidence among children are at the age of 0-4 years was 23.4/100 which is five times greater that youths age which are between 12-17 years equivalent to 4.4/1000</a:t>
            </a:r>
          </a:p>
          <a:p>
            <a:endParaRPr lang="en-US" dirty="0" smtClean="0"/>
          </a:p>
          <a:p>
            <a:endParaRPr lang="en-US" dirty="0"/>
          </a:p>
        </p:txBody>
      </p:sp>
    </p:spTree>
    <p:extLst>
      <p:ext uri="{BB962C8B-B14F-4D97-AF65-F5344CB8AC3E}">
        <p14:creationId xmlns:p14="http://schemas.microsoft.com/office/powerpoint/2010/main" val="1965068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anose="02020603050405020304" pitchFamily="18" charset="0"/>
                <a:cs typeface="Times New Roman" panose="02020603050405020304" pitchFamily="18" charset="0"/>
              </a:rPr>
              <a:t>Prevalence’s </a:t>
            </a:r>
            <a:r>
              <a:rPr lang="en-US" sz="4000" dirty="0">
                <a:solidFill>
                  <a:schemeClr val="tx2"/>
                </a:solidFill>
              </a:rPr>
              <a:t/>
            </a:r>
            <a:br>
              <a:rPr lang="en-US" sz="4000" dirty="0">
                <a:solidFill>
                  <a:schemeClr val="tx2"/>
                </a:solidFill>
              </a:rPr>
            </a:br>
            <a:endParaRPr lang="en-US" sz="4000" dirty="0">
              <a:solidFill>
                <a:schemeClr val="tx2"/>
              </a:solidFill>
            </a:endParaRPr>
          </a:p>
        </p:txBody>
      </p:sp>
      <p:sp>
        <p:nvSpPr>
          <p:cNvPr id="3" name="Content Placeholder 2"/>
          <p:cNvSpPr>
            <a:spLocks noGrp="1"/>
          </p:cNvSpPr>
          <p:nvPr>
            <p:ph idx="1"/>
          </p:nvPr>
        </p:nvSpPr>
        <p:spPr>
          <a:xfrm>
            <a:off x="864382" y="2489200"/>
            <a:ext cx="7593818" cy="3530600"/>
          </a:xfrm>
        </p:spPr>
        <p:txBody>
          <a:bodyPr>
            <a:normAutofit fontScale="85000" lnSpcReduction="10000"/>
          </a:bodyPr>
          <a:lstStyle/>
          <a:p>
            <a:r>
              <a:rPr lang="en-US" sz="3200" dirty="0">
                <a:latin typeface="Times New Roman" panose="02020603050405020304" pitchFamily="18" charset="0"/>
                <a:cs typeface="Times New Roman" panose="02020603050405020304" pitchFamily="18" charset="0"/>
              </a:rPr>
              <a:t>According to the center of diseases control and prevention are that 1 out of 1 people have asthma.</a:t>
            </a:r>
          </a:p>
          <a:p>
            <a:r>
              <a:rPr lang="en-US" sz="3200" dirty="0">
                <a:latin typeface="Times New Roman" panose="02020603050405020304" pitchFamily="18" charset="0"/>
                <a:cs typeface="Times New Roman" panose="02020603050405020304" pitchFamily="18" charset="0"/>
              </a:rPr>
              <a:t>There are more than 25 million of American have asthma </a:t>
            </a:r>
          </a:p>
          <a:p>
            <a:r>
              <a:rPr lang="en-US" sz="3200" dirty="0">
                <a:latin typeface="Times New Roman" panose="02020603050405020304" pitchFamily="18" charset="0"/>
                <a:cs typeface="Times New Roman" panose="02020603050405020304" pitchFamily="18" charset="0"/>
              </a:rPr>
              <a:t>The percentage of male are 7.7 and 8.4 % are children prone with </a:t>
            </a:r>
            <a:r>
              <a:rPr lang="en-US" sz="3200" dirty="0" smtClean="0">
                <a:latin typeface="Times New Roman" panose="02020603050405020304" pitchFamily="18" charset="0"/>
                <a:cs typeface="Times New Roman" panose="02020603050405020304" pitchFamily="18" charset="0"/>
              </a:rPr>
              <a:t>diseases (</a:t>
            </a:r>
            <a:r>
              <a:rPr lang="en-US" sz="3200" dirty="0" err="1" smtClean="0">
                <a:latin typeface="Times New Roman" panose="02020603050405020304" pitchFamily="18" charset="0"/>
                <a:cs typeface="Times New Roman" panose="02020603050405020304" pitchFamily="18" charset="0"/>
              </a:rPr>
              <a:t>Chugh</a:t>
            </a:r>
            <a:r>
              <a:rPr lang="en-US" sz="3200" dirty="0" smtClean="0">
                <a:latin typeface="Times New Roman" panose="02020603050405020304" pitchFamily="18" charset="0"/>
                <a:cs typeface="Times New Roman" panose="02020603050405020304" pitchFamily="18" charset="0"/>
              </a:rPr>
              <a:t>, 2007). </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diseases has increases since 1980s in all the sex age and racial groups</a:t>
            </a:r>
          </a:p>
          <a:p>
            <a:endParaRPr lang="en-US" dirty="0" smtClean="0"/>
          </a:p>
          <a:p>
            <a:pPr marL="0" indent="0">
              <a:buNone/>
            </a:pPr>
            <a:endParaRPr lang="en-US" dirty="0"/>
          </a:p>
        </p:txBody>
      </p:sp>
    </p:spTree>
    <p:extLst>
      <p:ext uri="{BB962C8B-B14F-4D97-AF65-F5344CB8AC3E}">
        <p14:creationId xmlns:p14="http://schemas.microsoft.com/office/powerpoint/2010/main" val="153777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Pathophysiology</a:t>
            </a:r>
            <a:r>
              <a:rPr lang="en-US" dirty="0"/>
              <a:t/>
            </a:r>
            <a:br>
              <a:rPr lang="en-US" dirty="0"/>
            </a:br>
            <a:endParaRPr lang="en-US" dirty="0"/>
          </a:p>
        </p:txBody>
      </p:sp>
      <p:sp>
        <p:nvSpPr>
          <p:cNvPr id="3" name="Content Placeholder 2"/>
          <p:cNvSpPr>
            <a:spLocks noGrp="1"/>
          </p:cNvSpPr>
          <p:nvPr>
            <p:ph idx="1"/>
          </p:nvPr>
        </p:nvSpPr>
        <p:spPr>
          <a:xfrm>
            <a:off x="864382" y="2209800"/>
            <a:ext cx="7746218" cy="3810000"/>
          </a:xfrm>
        </p:spPr>
        <p:txBody>
          <a:bodyPr>
            <a:noAutofit/>
          </a:bodyPr>
          <a:lstStyle/>
          <a:p>
            <a:r>
              <a:rPr lang="en-US" sz="2800" dirty="0">
                <a:latin typeface="Times New Roman" panose="02020603050405020304" pitchFamily="18" charset="0"/>
                <a:cs typeface="Times New Roman" panose="02020603050405020304" pitchFamily="18" charset="0"/>
              </a:rPr>
              <a:t>The pathophysiology of the asthma is a condition that involved inflammation of the respiratory</a:t>
            </a:r>
            <a:r>
              <a:rPr lang="en-US" sz="2800" dirty="0" smtClean="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The intermittent obstruction of airflow</a:t>
            </a:r>
          </a:p>
          <a:p>
            <a:r>
              <a:rPr lang="en-US" sz="2800" dirty="0">
                <a:latin typeface="Times New Roman" panose="02020603050405020304" pitchFamily="18" charset="0"/>
                <a:cs typeface="Times New Roman" panose="02020603050405020304" pitchFamily="18" charset="0"/>
              </a:rPr>
              <a:t>Bronchial hyperreponsiveness </a:t>
            </a:r>
          </a:p>
          <a:p>
            <a:r>
              <a:rPr lang="en-US" sz="2800" dirty="0">
                <a:latin typeface="Times New Roman" panose="02020603050405020304" pitchFamily="18" charset="0"/>
                <a:cs typeface="Times New Roman" panose="02020603050405020304" pitchFamily="18" charset="0"/>
              </a:rPr>
              <a:t>Asthma is also an exaggerated response to various exogenous and the endogenous </a:t>
            </a:r>
            <a:r>
              <a:rPr lang="en-US" sz="2800" dirty="0" smtClean="0">
                <a:latin typeface="Times New Roman" panose="02020603050405020304" pitchFamily="18" charset="0"/>
                <a:cs typeface="Times New Roman" panose="02020603050405020304" pitchFamily="18" charset="0"/>
              </a:rPr>
              <a:t>stimuli.</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96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b="1" dirty="0" smtClean="0">
                <a:latin typeface="Times New Roman" panose="02020603050405020304" pitchFamily="18" charset="0"/>
                <a:cs typeface="Times New Roman" panose="02020603050405020304" pitchFamily="18" charset="0"/>
              </a:rPr>
              <a:t>Symptoms of Asthma</a:t>
            </a:r>
            <a:r>
              <a:rPr lang="en-US" dirty="0">
                <a:solidFill>
                  <a:srgbClr val="00B050"/>
                </a:solidFill>
              </a:rPr>
              <a:t/>
            </a:r>
            <a:br>
              <a:rPr lang="en-US" dirty="0">
                <a:solidFill>
                  <a:srgbClr val="00B050"/>
                </a:solidFill>
              </a:rPr>
            </a:br>
            <a:endParaRPr lang="en-US" dirty="0">
              <a:solidFill>
                <a:srgbClr val="00B050"/>
              </a:solidFill>
            </a:endParaRPr>
          </a:p>
        </p:txBody>
      </p:sp>
      <p:sp>
        <p:nvSpPr>
          <p:cNvPr id="3" name="Content Placeholder 2"/>
          <p:cNvSpPr>
            <a:spLocks noGrp="1"/>
          </p:cNvSpPr>
          <p:nvPr>
            <p:ph idx="1"/>
          </p:nvPr>
        </p:nvSpPr>
        <p:spPr>
          <a:xfrm>
            <a:off x="864382" y="2489200"/>
            <a:ext cx="7746218" cy="3530600"/>
          </a:xfrm>
        </p:spPr>
        <p:txBody>
          <a:bodyPr>
            <a:normAutofit/>
          </a:bodyPr>
          <a:lstStyle/>
          <a:p>
            <a:r>
              <a:rPr lang="en-US" sz="3200" dirty="0">
                <a:latin typeface="Times New Roman" panose="02020603050405020304" pitchFamily="18" charset="0"/>
                <a:cs typeface="Times New Roman" panose="02020603050405020304" pitchFamily="18" charset="0"/>
              </a:rPr>
              <a:t>Chronic level in coughing </a:t>
            </a:r>
          </a:p>
          <a:p>
            <a:r>
              <a:rPr lang="en-US" sz="3200" dirty="0">
                <a:latin typeface="Times New Roman" panose="02020603050405020304" pitchFamily="18" charset="0"/>
                <a:cs typeface="Times New Roman" panose="02020603050405020304" pitchFamily="18" charset="0"/>
              </a:rPr>
              <a:t>Having trouble in sleeping due to coughing </a:t>
            </a:r>
          </a:p>
          <a:p>
            <a:r>
              <a:rPr lang="en-US" sz="3200" dirty="0">
                <a:latin typeface="Times New Roman" panose="02020603050405020304" pitchFamily="18" charset="0"/>
                <a:cs typeface="Times New Roman" panose="02020603050405020304" pitchFamily="18" charset="0"/>
              </a:rPr>
              <a:t>Chest complication</a:t>
            </a:r>
          </a:p>
          <a:p>
            <a:r>
              <a:rPr lang="en-US" sz="3200" dirty="0">
                <a:latin typeface="Times New Roman" panose="02020603050405020304" pitchFamily="18" charset="0"/>
                <a:cs typeface="Times New Roman" panose="02020603050405020304" pitchFamily="18" charset="0"/>
              </a:rPr>
              <a:t>Shortage in breath</a:t>
            </a:r>
          </a:p>
          <a:p>
            <a:r>
              <a:rPr lang="en-US" sz="3200" dirty="0" smtClean="0">
                <a:latin typeface="Times New Roman" panose="02020603050405020304" pitchFamily="18" charset="0"/>
                <a:cs typeface="Times New Roman" panose="02020603050405020304" pitchFamily="18" charset="0"/>
              </a:rPr>
              <a:t>Fatigue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136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latin typeface="Times New Roman" panose="02020603050405020304" pitchFamily="18" charset="0"/>
                <a:cs typeface="Times New Roman" panose="02020603050405020304" pitchFamily="18" charset="0"/>
              </a:rPr>
              <a:t>Diagnosis of Asthma</a:t>
            </a:r>
            <a:r>
              <a:rPr lang="en-US" sz="4000" dirty="0">
                <a:solidFill>
                  <a:srgbClr val="FFFF00"/>
                </a:solidFill>
              </a:rPr>
              <a:t/>
            </a:r>
            <a:br>
              <a:rPr lang="en-US" sz="4000" dirty="0">
                <a:solidFill>
                  <a:srgbClr val="FFFF00"/>
                </a:solidFill>
              </a:rPr>
            </a:br>
            <a:endParaRPr lang="en-US" sz="4000" dirty="0">
              <a:solidFill>
                <a:srgbClr val="FFFF00"/>
              </a:solidFill>
            </a:endParaRPr>
          </a:p>
        </p:txBody>
      </p:sp>
      <p:sp>
        <p:nvSpPr>
          <p:cNvPr id="3" name="Content Placeholder 2"/>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It is diagnosed by considering the medical history and performing breathing test</a:t>
            </a:r>
          </a:p>
          <a:p>
            <a:r>
              <a:rPr lang="en-US" sz="2000" dirty="0">
                <a:latin typeface="Times New Roman" panose="02020603050405020304" pitchFamily="18" charset="0"/>
                <a:cs typeface="Times New Roman" panose="02020603050405020304" pitchFamily="18" charset="0"/>
              </a:rPr>
              <a:t>The use of the test spirometry in taking deep breath blow into a sensor and the amount of air your lung can be </a:t>
            </a:r>
            <a:r>
              <a:rPr lang="en-US" sz="2000" dirty="0" smtClean="0">
                <a:latin typeface="Times New Roman" panose="02020603050405020304" pitchFamily="18" charset="0"/>
                <a:cs typeface="Times New Roman" panose="02020603050405020304" pitchFamily="18" charset="0"/>
              </a:rPr>
              <a:t>able </a:t>
            </a:r>
            <a:r>
              <a:rPr lang="en-US" sz="2000" dirty="0">
                <a:latin typeface="Times New Roman" panose="02020603050405020304" pitchFamily="18" charset="0"/>
                <a:cs typeface="Times New Roman" panose="02020603050405020304" pitchFamily="18" charset="0"/>
              </a:rPr>
              <a:t>to </a:t>
            </a:r>
            <a:r>
              <a:rPr lang="en-US" sz="2000" dirty="0" smtClean="0">
                <a:latin typeface="Times New Roman" panose="02020603050405020304" pitchFamily="18" charset="0"/>
                <a:cs typeface="Times New Roman" panose="02020603050405020304" pitchFamily="18" charset="0"/>
              </a:rPr>
              <a:t>hold (</a:t>
            </a:r>
            <a:r>
              <a:rPr lang="en-US" sz="2000" dirty="0" err="1" smtClean="0">
                <a:latin typeface="Times New Roman" panose="02020603050405020304" pitchFamily="18" charset="0"/>
                <a:cs typeface="Times New Roman" panose="02020603050405020304" pitchFamily="18" charset="0"/>
              </a:rPr>
              <a:t>Vahlkvist</a:t>
            </a:r>
            <a:r>
              <a:rPr lang="en-US" sz="2000" dirty="0" smtClean="0">
                <a:latin typeface="Times New Roman" panose="02020603050405020304" pitchFamily="18" charset="0"/>
                <a:cs typeface="Times New Roman" panose="02020603050405020304" pitchFamily="18" charset="0"/>
              </a:rPr>
              <a:t>, Inman &amp; Pedersen, 2010). </a:t>
            </a:r>
          </a:p>
          <a:p>
            <a:r>
              <a:rPr lang="en-US" sz="2000" dirty="0">
                <a:latin typeface="Times New Roman" panose="02020603050405020304" pitchFamily="18" charset="0"/>
                <a:cs typeface="Times New Roman" panose="02020603050405020304" pitchFamily="18" charset="0"/>
              </a:rPr>
              <a:t>Allergy diagnosis of asthma  is by taking a thorough medical history and performing breathing tests to measure how well your lungs work.</a:t>
            </a:r>
          </a:p>
          <a:p>
            <a:r>
              <a:rPr lang="en-US" sz="2000" dirty="0">
                <a:latin typeface="Times New Roman" panose="02020603050405020304" pitchFamily="18" charset="0"/>
                <a:cs typeface="Times New Roman" panose="02020603050405020304" pitchFamily="18" charset="0"/>
              </a:rPr>
              <a:t>Most cases people with asthma has allergies therefore doctor can perform allergy testing</a:t>
            </a:r>
          </a:p>
          <a:p>
            <a:pPr marL="0" indent="0">
              <a:buNone/>
            </a:pPr>
            <a:endParaRPr lang="en-US" dirty="0"/>
          </a:p>
        </p:txBody>
      </p:sp>
    </p:spTree>
    <p:extLst>
      <p:ext uri="{BB962C8B-B14F-4D97-AF65-F5344CB8AC3E}">
        <p14:creationId xmlns:p14="http://schemas.microsoft.com/office/powerpoint/2010/main" val="286341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838200"/>
            <a:ext cx="6754030" cy="798763"/>
          </a:xfrm>
        </p:spPr>
        <p:txBody>
          <a:bodyPr>
            <a:noAutofit/>
          </a:bodyPr>
          <a:lstStyle/>
          <a:p>
            <a:r>
              <a:rPr lang="en-US" sz="4000" b="1" dirty="0">
                <a:latin typeface="Times New Roman" panose="02020603050405020304" pitchFamily="18" charset="0"/>
                <a:cs typeface="Times New Roman" panose="02020603050405020304" pitchFamily="18" charset="0"/>
              </a:rPr>
              <a:t>How </a:t>
            </a:r>
            <a:r>
              <a:rPr lang="en-US" sz="4000" b="1" dirty="0" smtClean="0">
                <a:latin typeface="Times New Roman" panose="02020603050405020304" pitchFamily="18" charset="0"/>
                <a:cs typeface="Times New Roman" panose="02020603050405020304" pitchFamily="18" charset="0"/>
              </a:rPr>
              <a:t>asthma affects children</a:t>
            </a:r>
            <a:r>
              <a:rPr lang="en-US" sz="4000" dirty="0">
                <a:solidFill>
                  <a:srgbClr val="00B0F0"/>
                </a:solidFill>
              </a:rPr>
              <a:t/>
            </a:r>
            <a:br>
              <a:rPr lang="en-US" sz="4000" dirty="0">
                <a:solidFill>
                  <a:srgbClr val="00B0F0"/>
                </a:solidFill>
              </a:rPr>
            </a:br>
            <a:endParaRPr lang="en-US" sz="4000" dirty="0">
              <a:solidFill>
                <a:srgbClr val="00B0F0"/>
              </a:solidFill>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Children with asthma may show same symptoms as adult which include wheezing coughing and short of breath.</a:t>
            </a:r>
          </a:p>
          <a:p>
            <a:r>
              <a:rPr lang="en-US" sz="2400" dirty="0">
                <a:latin typeface="Times New Roman" panose="02020603050405020304" pitchFamily="18" charset="0"/>
                <a:cs typeface="Times New Roman" panose="02020603050405020304" pitchFamily="18" charset="0"/>
              </a:rPr>
              <a:t>In some cases children with the chromic cough can be the only symptoms</a:t>
            </a:r>
          </a:p>
          <a:p>
            <a:r>
              <a:rPr lang="en-US" sz="2400" dirty="0">
                <a:latin typeface="Times New Roman" panose="02020603050405020304" pitchFamily="18" charset="0"/>
                <a:cs typeface="Times New Roman" panose="02020603050405020304" pitchFamily="18" charset="0"/>
              </a:rPr>
              <a:t>Having tight chest during breathing which </a:t>
            </a:r>
            <a:r>
              <a:rPr lang="en-US" sz="2400" dirty="0" smtClean="0">
                <a:latin typeface="Times New Roman" panose="02020603050405020304" pitchFamily="18" charset="0"/>
                <a:cs typeface="Times New Roman" panose="02020603050405020304" pitchFamily="18" charset="0"/>
              </a:rPr>
              <a:t>is painful.</a:t>
            </a:r>
          </a:p>
          <a:p>
            <a:r>
              <a:rPr lang="en-US" sz="2400" dirty="0">
                <a:latin typeface="Times New Roman" panose="02020603050405020304" pitchFamily="18" charset="0"/>
                <a:cs typeface="Times New Roman" panose="02020603050405020304" pitchFamily="18" charset="0"/>
              </a:rPr>
              <a:t>It can reduce child from playing </a:t>
            </a:r>
          </a:p>
          <a:p>
            <a:endParaRPr lang="en-US" dirty="0"/>
          </a:p>
          <a:p>
            <a:endParaRPr lang="en-US" dirty="0"/>
          </a:p>
        </p:txBody>
      </p:sp>
    </p:spTree>
    <p:extLst>
      <p:ext uri="{BB962C8B-B14F-4D97-AF65-F5344CB8AC3E}">
        <p14:creationId xmlns:p14="http://schemas.microsoft.com/office/powerpoint/2010/main" val="936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t>Treatment of Asthma</a:t>
            </a:r>
            <a:r>
              <a:rPr lang="en-US" sz="4000" b="1" dirty="0"/>
              <a:t/>
            </a:r>
            <a:br>
              <a:rPr lang="en-US" sz="4000" b="1" dirty="0"/>
            </a:br>
            <a:endParaRPr lang="en-US" sz="4000" dirty="0"/>
          </a:p>
        </p:txBody>
      </p:sp>
      <p:sp>
        <p:nvSpPr>
          <p:cNvPr id="3" name="Content Placeholder 2"/>
          <p:cNvSpPr>
            <a:spLocks noGrp="1"/>
          </p:cNvSpPr>
          <p:nvPr>
            <p:ph idx="1"/>
          </p:nvPr>
        </p:nvSpPr>
        <p:spPr>
          <a:xfrm>
            <a:off x="457200" y="2209800"/>
            <a:ext cx="8229600" cy="3810000"/>
          </a:xfrm>
        </p:spPr>
        <p:txBody>
          <a:bodyPr>
            <a:normAutofit/>
          </a:bodyPr>
          <a:lstStyle/>
          <a:p>
            <a:r>
              <a:rPr lang="en-US" sz="2400" dirty="0">
                <a:latin typeface="Times New Roman" panose="02020603050405020304" pitchFamily="18" charset="0"/>
                <a:cs typeface="Times New Roman" panose="02020603050405020304" pitchFamily="18" charset="0"/>
              </a:rPr>
              <a:t>There no cure for asthma but can be manage with the effective treatment</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Use of long term medication such as the inhaled </a:t>
            </a:r>
            <a:r>
              <a:rPr lang="en-US" sz="2400" dirty="0" smtClean="0">
                <a:latin typeface="Times New Roman" panose="02020603050405020304" pitchFamily="18" charset="0"/>
                <a:cs typeface="Times New Roman" panose="02020603050405020304" pitchFamily="18" charset="0"/>
              </a:rPr>
              <a:t>corticosteroid (</a:t>
            </a:r>
            <a:r>
              <a:rPr lang="en-US" sz="2400" dirty="0" err="1" smtClean="0">
                <a:latin typeface="Times New Roman" panose="02020603050405020304" pitchFamily="18" charset="0"/>
                <a:cs typeface="Times New Roman" panose="02020603050405020304" pitchFamily="18" charset="0"/>
              </a:rPr>
              <a:t>Chugh</a:t>
            </a:r>
            <a:r>
              <a:rPr lang="en-US" sz="2400" dirty="0" smtClean="0">
                <a:latin typeface="Times New Roman" panose="02020603050405020304" pitchFamily="18" charset="0"/>
                <a:cs typeface="Times New Roman" panose="02020603050405020304" pitchFamily="18" charset="0"/>
              </a:rPr>
              <a:t>, 2007). </a:t>
            </a:r>
            <a:endParaRPr lang="en-US" sz="2400" b="1"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prescribe medication for your allergic condition can be directed with proper follow of instruction on how to use medication.</a:t>
            </a:r>
            <a:endParaRPr lang="en-US" sz="2400" b="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Use of quick relief inhaler which contain fast act medication such as the albuterol</a:t>
            </a:r>
            <a:endParaRPr lang="en-US" sz="2400" b="1" dirty="0">
              <a:latin typeface="Times New Roman" panose="02020603050405020304" pitchFamily="18" charset="0"/>
              <a:cs typeface="Times New Roman" panose="02020603050405020304" pitchFamily="18" charset="0"/>
            </a:endParaRPr>
          </a:p>
          <a:p>
            <a:endParaRPr lang="en-US" dirty="0">
              <a:solidFill>
                <a:schemeClr val="accent2"/>
              </a:solidFill>
            </a:endParaRPr>
          </a:p>
        </p:txBody>
      </p:sp>
    </p:spTree>
    <p:extLst>
      <p:ext uri="{BB962C8B-B14F-4D97-AF65-F5344CB8AC3E}">
        <p14:creationId xmlns:p14="http://schemas.microsoft.com/office/powerpoint/2010/main" val="3126502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latin typeface="Times New Roman" panose="02020603050405020304" pitchFamily="18" charset="0"/>
                <a:cs typeface="Times New Roman" panose="02020603050405020304" pitchFamily="18" charset="0"/>
              </a:rPr>
              <a:t>Management of the asthma</a:t>
            </a:r>
            <a:br>
              <a:rPr lang="en-US" sz="4000" b="1"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64382" y="2489200"/>
            <a:ext cx="7517618" cy="3530600"/>
          </a:xfrm>
        </p:spPr>
        <p:txBody>
          <a:bodyPr>
            <a:normAutofit lnSpcReduction="10000"/>
          </a:bodyPr>
          <a:lstStyle/>
          <a:p>
            <a:r>
              <a:rPr lang="en-US" sz="2800" dirty="0">
                <a:solidFill>
                  <a:srgbClr val="7030A0"/>
                </a:solidFill>
                <a:latin typeface="Times New Roman" panose="02020603050405020304" pitchFamily="18" charset="0"/>
                <a:cs typeface="Times New Roman" panose="02020603050405020304" pitchFamily="18" charset="0"/>
              </a:rPr>
              <a:t>Care has to be address in order to minimized cases of the asthma</a:t>
            </a:r>
          </a:p>
          <a:p>
            <a:r>
              <a:rPr lang="en-US" sz="2800" dirty="0">
                <a:solidFill>
                  <a:srgbClr val="7030A0"/>
                </a:solidFill>
                <a:latin typeface="Times New Roman" panose="02020603050405020304" pitchFamily="18" charset="0"/>
                <a:cs typeface="Times New Roman" panose="02020603050405020304" pitchFamily="18" charset="0"/>
              </a:rPr>
              <a:t>Educating people on how to manage and to address the diseases from hyper reactive condition</a:t>
            </a:r>
          </a:p>
          <a:p>
            <a:r>
              <a:rPr lang="en-US" sz="2800" dirty="0">
                <a:solidFill>
                  <a:srgbClr val="7030A0"/>
                </a:solidFill>
                <a:latin typeface="Times New Roman" panose="02020603050405020304" pitchFamily="18" charset="0"/>
                <a:cs typeface="Times New Roman" panose="02020603050405020304" pitchFamily="18" charset="0"/>
              </a:rPr>
              <a:t>Enabling children do adapt to warm clothes and be given proper medical condition at the given time</a:t>
            </a:r>
          </a:p>
          <a:p>
            <a:endParaRPr lang="en-US" dirty="0"/>
          </a:p>
        </p:txBody>
      </p:sp>
    </p:spTree>
    <p:extLst>
      <p:ext uri="{BB962C8B-B14F-4D97-AF65-F5344CB8AC3E}">
        <p14:creationId xmlns:p14="http://schemas.microsoft.com/office/powerpoint/2010/main" val="2347881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latin typeface="Times New Roman" panose="02020603050405020304" pitchFamily="18" charset="0"/>
                <a:cs typeface="Times New Roman" panose="02020603050405020304" pitchFamily="18" charset="0"/>
              </a:rPr>
              <a:t>References</a:t>
            </a:r>
            <a:r>
              <a:rPr lang="en-US" dirty="0" smtClean="0"/>
              <a:t> </a:t>
            </a:r>
            <a:endParaRPr lang="en-US" dirty="0"/>
          </a:p>
        </p:txBody>
      </p:sp>
      <p:sp>
        <p:nvSpPr>
          <p:cNvPr id="3" name="Content Placeholder 2"/>
          <p:cNvSpPr>
            <a:spLocks noGrp="1"/>
          </p:cNvSpPr>
          <p:nvPr>
            <p:ph idx="1"/>
          </p:nvPr>
        </p:nvSpPr>
        <p:spPr>
          <a:xfrm>
            <a:off x="864382" y="2489200"/>
            <a:ext cx="7822418" cy="3530600"/>
          </a:xfrm>
        </p:spPr>
        <p:txBody>
          <a:bodyPr>
            <a:normAutofit/>
          </a:bodyPr>
          <a:lstStyle/>
          <a:p>
            <a:pPr marL="0" indent="0">
              <a:buNone/>
            </a:pPr>
            <a:r>
              <a:rPr lang="en-US" sz="2400" dirty="0" err="1" smtClean="0">
                <a:latin typeface="Times New Roman" panose="02020603050405020304" pitchFamily="18" charset="0"/>
                <a:cs typeface="Times New Roman" panose="02020603050405020304" pitchFamily="18" charset="0"/>
              </a:rPr>
              <a:t>Chugh</a:t>
            </a:r>
            <a:r>
              <a:rPr lang="en-US" sz="2400" dirty="0" smtClean="0">
                <a:latin typeface="Times New Roman" panose="02020603050405020304" pitchFamily="18" charset="0"/>
                <a:cs typeface="Times New Roman" panose="02020603050405020304" pitchFamily="18" charset="0"/>
              </a:rPr>
              <a:t>, K. (2007). Management of Acute Asthma and Asthma-like Symptoms. </a:t>
            </a:r>
            <a:r>
              <a:rPr lang="en-US" sz="2400" i="1" dirty="0" smtClean="0">
                <a:latin typeface="Times New Roman" panose="02020603050405020304" pitchFamily="18" charset="0"/>
                <a:cs typeface="Times New Roman" panose="02020603050405020304" pitchFamily="18" charset="0"/>
              </a:rPr>
              <a:t>Advances in Pediatrics</a:t>
            </a:r>
            <a:r>
              <a:rPr lang="en-US" sz="2400" dirty="0" smtClean="0">
                <a:latin typeface="Times New Roman" panose="02020603050405020304" pitchFamily="18" charset="0"/>
                <a:cs typeface="Times New Roman" panose="02020603050405020304" pitchFamily="18" charset="0"/>
              </a:rPr>
              <a:t>, 519–519. </a:t>
            </a:r>
          </a:p>
          <a:p>
            <a:pPr marL="0" indent="0">
              <a:buNone/>
            </a:pPr>
            <a:r>
              <a:rPr lang="en-US" sz="2400" dirty="0" err="1" smtClean="0">
                <a:latin typeface="Times New Roman" panose="02020603050405020304" pitchFamily="18" charset="0"/>
                <a:cs typeface="Times New Roman" panose="02020603050405020304" pitchFamily="18" charset="0"/>
              </a:rPr>
              <a:t>Vahlkvist</a:t>
            </a:r>
            <a:r>
              <a:rPr lang="en-US" sz="2400" dirty="0" smtClean="0">
                <a:latin typeface="Times New Roman" panose="02020603050405020304" pitchFamily="18" charset="0"/>
                <a:cs typeface="Times New Roman" panose="02020603050405020304" pitchFamily="18" charset="0"/>
              </a:rPr>
              <a:t>, S., Inman, M. D., &amp; Pedersen, S. (2010). Effect of asthma treatment on fitness, daily activity and body composition in children with asthma. </a:t>
            </a:r>
            <a:r>
              <a:rPr lang="en-US" sz="2400" i="1" dirty="0" smtClean="0">
                <a:latin typeface="Times New Roman" panose="02020603050405020304" pitchFamily="18" charset="0"/>
                <a:cs typeface="Times New Roman" panose="02020603050405020304" pitchFamily="18" charset="0"/>
              </a:rPr>
              <a:t>Allergy</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65</a:t>
            </a:r>
            <a:r>
              <a:rPr lang="en-US" sz="2400" dirty="0" smtClean="0">
                <a:latin typeface="Times New Roman" panose="02020603050405020304" pitchFamily="18" charset="0"/>
                <a:cs typeface="Times New Roman" panose="02020603050405020304" pitchFamily="18" charset="0"/>
              </a:rPr>
              <a:t>(11), 1464–1471.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44607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875</TotalTime>
  <Words>1448</Words>
  <Application>Microsoft Office PowerPoint</Application>
  <PresentationFormat>On-screen Show (4:3)</PresentationFormat>
  <Paragraphs>72</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 Boardroom</vt:lpstr>
      <vt:lpstr> Asthma </vt:lpstr>
      <vt:lpstr>Asthma</vt:lpstr>
      <vt:lpstr>Incidences  </vt:lpstr>
      <vt:lpstr>Prevalence’s  </vt:lpstr>
      <vt:lpstr>Pathophysiology </vt:lpstr>
      <vt:lpstr>Symptoms of Asthma </vt:lpstr>
      <vt:lpstr>Diagnosis of Asthma </vt:lpstr>
      <vt:lpstr>How asthma affects children </vt:lpstr>
      <vt:lpstr>Treatment of Asthma </vt:lpstr>
      <vt:lpstr>Management of the asthma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dc:title>
  <dc:creator>Windows User</dc:creator>
  <cp:lastModifiedBy>Windows User</cp:lastModifiedBy>
  <cp:revision>11</cp:revision>
  <dcterms:created xsi:type="dcterms:W3CDTF">2020-04-21T06:46:30Z</dcterms:created>
  <dcterms:modified xsi:type="dcterms:W3CDTF">2020-04-22T06:44:22Z</dcterms:modified>
</cp:coreProperties>
</file>